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5" autoAdjust="0"/>
    <p:restoredTop sz="94660"/>
  </p:normalViewPr>
  <p:slideViewPr>
    <p:cSldViewPr snapToGrid="0">
      <p:cViewPr varScale="1">
        <p:scale>
          <a:sx n="68" d="100"/>
          <a:sy n="68" d="100"/>
        </p:scale>
        <p:origin x="5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3BA4A846-C4A6-4AB7-A8EB-0242866D76CA}" type="datetimeFigureOut">
              <a:rPr lang="en-US" smtClean="0"/>
              <a:t>8/8/2018</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0E6A0B6A-793E-4D02-B2AB-5C48541A6062}" type="slidenum">
              <a:rPr lang="en-US" smtClean="0"/>
              <a:t>‹#›</a:t>
            </a:fld>
            <a:endParaRPr lang="en-US"/>
          </a:p>
        </p:txBody>
      </p:sp>
    </p:spTree>
    <p:extLst>
      <p:ext uri="{BB962C8B-B14F-4D97-AF65-F5344CB8AC3E}">
        <p14:creationId xmlns:p14="http://schemas.microsoft.com/office/powerpoint/2010/main" val="18284951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A4A846-C4A6-4AB7-A8EB-0242866D76CA}"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A0B6A-793E-4D02-B2AB-5C48541A6062}" type="slidenum">
              <a:rPr lang="en-US" smtClean="0"/>
              <a:t>‹#›</a:t>
            </a:fld>
            <a:endParaRPr lang="en-US"/>
          </a:p>
        </p:txBody>
      </p:sp>
    </p:spTree>
    <p:extLst>
      <p:ext uri="{BB962C8B-B14F-4D97-AF65-F5344CB8AC3E}">
        <p14:creationId xmlns:p14="http://schemas.microsoft.com/office/powerpoint/2010/main" val="401515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A4A846-C4A6-4AB7-A8EB-0242866D76CA}"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A0B6A-793E-4D02-B2AB-5C48541A6062}" type="slidenum">
              <a:rPr lang="en-US" smtClean="0"/>
              <a:t>‹#›</a:t>
            </a:fld>
            <a:endParaRPr lang="en-US"/>
          </a:p>
        </p:txBody>
      </p:sp>
    </p:spTree>
    <p:extLst>
      <p:ext uri="{BB962C8B-B14F-4D97-AF65-F5344CB8AC3E}">
        <p14:creationId xmlns:p14="http://schemas.microsoft.com/office/powerpoint/2010/main" val="346262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A4A846-C4A6-4AB7-A8EB-0242866D76CA}"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A0B6A-793E-4D02-B2AB-5C48541A6062}" type="slidenum">
              <a:rPr lang="en-US" smtClean="0"/>
              <a:t>‹#›</a:t>
            </a:fld>
            <a:endParaRPr lang="en-US"/>
          </a:p>
        </p:txBody>
      </p:sp>
    </p:spTree>
    <p:extLst>
      <p:ext uri="{BB962C8B-B14F-4D97-AF65-F5344CB8AC3E}">
        <p14:creationId xmlns:p14="http://schemas.microsoft.com/office/powerpoint/2010/main" val="146363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3BA4A846-C4A6-4AB7-A8EB-0242866D76CA}" type="datetimeFigureOut">
              <a:rPr lang="en-US" smtClean="0"/>
              <a:t>8/8/2018</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0E6A0B6A-793E-4D02-B2AB-5C48541A6062}" type="slidenum">
              <a:rPr lang="en-US" smtClean="0"/>
              <a:t>‹#›</a:t>
            </a:fld>
            <a:endParaRPr lang="en-US"/>
          </a:p>
        </p:txBody>
      </p:sp>
    </p:spTree>
    <p:extLst>
      <p:ext uri="{BB962C8B-B14F-4D97-AF65-F5344CB8AC3E}">
        <p14:creationId xmlns:p14="http://schemas.microsoft.com/office/powerpoint/2010/main" val="14496770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A4A846-C4A6-4AB7-A8EB-0242866D76CA}"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A0B6A-793E-4D02-B2AB-5C48541A6062}" type="slidenum">
              <a:rPr lang="en-US" smtClean="0"/>
              <a:t>‹#›</a:t>
            </a:fld>
            <a:endParaRPr lang="en-US"/>
          </a:p>
        </p:txBody>
      </p:sp>
    </p:spTree>
    <p:extLst>
      <p:ext uri="{BB962C8B-B14F-4D97-AF65-F5344CB8AC3E}">
        <p14:creationId xmlns:p14="http://schemas.microsoft.com/office/powerpoint/2010/main" val="278026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A4A846-C4A6-4AB7-A8EB-0242866D76CA}" type="datetimeFigureOut">
              <a:rPr lang="en-US" smtClean="0"/>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A0B6A-793E-4D02-B2AB-5C48541A6062}" type="slidenum">
              <a:rPr lang="en-US" smtClean="0"/>
              <a:t>‹#›</a:t>
            </a:fld>
            <a:endParaRPr lang="en-US"/>
          </a:p>
        </p:txBody>
      </p:sp>
    </p:spTree>
    <p:extLst>
      <p:ext uri="{BB962C8B-B14F-4D97-AF65-F5344CB8AC3E}">
        <p14:creationId xmlns:p14="http://schemas.microsoft.com/office/powerpoint/2010/main" val="386949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A4A846-C4A6-4AB7-A8EB-0242866D76CA}" type="datetimeFigureOut">
              <a:rPr lang="en-US" smtClean="0"/>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A0B6A-793E-4D02-B2AB-5C48541A6062}" type="slidenum">
              <a:rPr lang="en-US" smtClean="0"/>
              <a:t>‹#›</a:t>
            </a:fld>
            <a:endParaRPr lang="en-US"/>
          </a:p>
        </p:txBody>
      </p:sp>
    </p:spTree>
    <p:extLst>
      <p:ext uri="{BB962C8B-B14F-4D97-AF65-F5344CB8AC3E}">
        <p14:creationId xmlns:p14="http://schemas.microsoft.com/office/powerpoint/2010/main" val="406072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4A846-C4A6-4AB7-A8EB-0242866D76CA}" type="datetimeFigureOut">
              <a:rPr lang="en-US" smtClean="0"/>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A0B6A-793E-4D02-B2AB-5C48541A6062}" type="slidenum">
              <a:rPr lang="en-US" smtClean="0"/>
              <a:t>‹#›</a:t>
            </a:fld>
            <a:endParaRPr lang="en-US"/>
          </a:p>
        </p:txBody>
      </p:sp>
    </p:spTree>
    <p:extLst>
      <p:ext uri="{BB962C8B-B14F-4D97-AF65-F5344CB8AC3E}">
        <p14:creationId xmlns:p14="http://schemas.microsoft.com/office/powerpoint/2010/main" val="364529467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3BA4A846-C4A6-4AB7-A8EB-0242866D76CA}"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E6A0B6A-793E-4D02-B2AB-5C48541A6062}" type="slidenum">
              <a:rPr lang="en-US" smtClean="0"/>
              <a:t>‹#›</a:t>
            </a:fld>
            <a:endParaRPr lang="en-US"/>
          </a:p>
        </p:txBody>
      </p:sp>
    </p:spTree>
    <p:extLst>
      <p:ext uri="{BB962C8B-B14F-4D97-AF65-F5344CB8AC3E}">
        <p14:creationId xmlns:p14="http://schemas.microsoft.com/office/powerpoint/2010/main" val="40930838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BA4A846-C4A6-4AB7-A8EB-0242866D76CA}" type="datetimeFigureOut">
              <a:rPr lang="en-US" smtClean="0"/>
              <a:t>8/8/2018</a:t>
            </a:fld>
            <a:endParaRPr lang="en-US"/>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0E6A0B6A-793E-4D02-B2AB-5C48541A6062}" type="slidenum">
              <a:rPr lang="en-US" smtClean="0"/>
              <a:t>‹#›</a:t>
            </a:fld>
            <a:endParaRPr lang="en-US"/>
          </a:p>
        </p:txBody>
      </p:sp>
    </p:spTree>
    <p:extLst>
      <p:ext uri="{BB962C8B-B14F-4D97-AF65-F5344CB8AC3E}">
        <p14:creationId xmlns:p14="http://schemas.microsoft.com/office/powerpoint/2010/main" val="130354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BA4A846-C4A6-4AB7-A8EB-0242866D76CA}" type="datetimeFigureOut">
              <a:rPr lang="en-US" smtClean="0"/>
              <a:t>8/8/2018</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E6A0B6A-793E-4D02-B2AB-5C48541A6062}"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741182322"/>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8</a:t>
            </a:r>
            <a:r>
              <a:rPr lang="en-US" baseline="30000" dirty="0"/>
              <a:t>th</a:t>
            </a:r>
            <a:r>
              <a:rPr lang="en-US" dirty="0"/>
              <a:t> Grade Homeroom</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8798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Homeroom Weekly Schedule</a:t>
            </a:r>
          </a:p>
        </p:txBody>
      </p:sp>
      <p:sp>
        <p:nvSpPr>
          <p:cNvPr id="3" name="Content Placeholder 2"/>
          <p:cNvSpPr>
            <a:spLocks noGrp="1"/>
          </p:cNvSpPr>
          <p:nvPr>
            <p:ph idx="1"/>
          </p:nvPr>
        </p:nvSpPr>
        <p:spPr/>
        <p:txBody>
          <a:bodyPr>
            <a:normAutofit/>
          </a:bodyPr>
          <a:lstStyle/>
          <a:p>
            <a:r>
              <a:rPr lang="en-US" sz="2400" dirty="0"/>
              <a:t>Monday – ELA </a:t>
            </a:r>
            <a:r>
              <a:rPr lang="en-US" sz="2400" dirty="0" err="1"/>
              <a:t>iReady</a:t>
            </a:r>
            <a:r>
              <a:rPr lang="en-US" sz="2400" dirty="0"/>
              <a:t> and PBIS conferences</a:t>
            </a:r>
          </a:p>
          <a:p>
            <a:r>
              <a:rPr lang="en-US" sz="2400" dirty="0"/>
              <a:t>Tuesday – Math </a:t>
            </a:r>
            <a:r>
              <a:rPr lang="en-US" sz="2400" dirty="0" err="1"/>
              <a:t>iReady</a:t>
            </a:r>
            <a:r>
              <a:rPr lang="en-US" sz="2400" dirty="0"/>
              <a:t> and PBIS conferences</a:t>
            </a:r>
          </a:p>
          <a:p>
            <a:r>
              <a:rPr lang="en-US" sz="2400" dirty="0"/>
              <a:t>Wednesday – Character Education</a:t>
            </a:r>
          </a:p>
          <a:p>
            <a:r>
              <a:rPr lang="en-US" sz="2400" dirty="0"/>
              <a:t>Thursday – Teambuilding and/or House Activity </a:t>
            </a:r>
          </a:p>
          <a:p>
            <a:r>
              <a:rPr lang="en-US" sz="2400" dirty="0"/>
              <a:t>Friday – 8</a:t>
            </a:r>
            <a:r>
              <a:rPr lang="en-US" sz="2400" baseline="30000" dirty="0"/>
              <a:t>th</a:t>
            </a:r>
            <a:r>
              <a:rPr lang="en-US" sz="2400" dirty="0"/>
              <a:t> Grade Academy Activity</a:t>
            </a:r>
          </a:p>
          <a:p>
            <a:endParaRPr lang="en-US" sz="2400" dirty="0"/>
          </a:p>
          <a:p>
            <a:pPr marL="0" indent="0">
              <a:buNone/>
            </a:pPr>
            <a:r>
              <a:rPr lang="en-US" sz="2200" dirty="0"/>
              <a:t>*Some weeks one or two days end up being changed to a school-wide activity that must be completed (like Digital Citizenship or PBIS activities).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6357" y="2014194"/>
            <a:ext cx="2752658" cy="2055783"/>
          </a:xfrm>
          <a:prstGeom prst="rect">
            <a:avLst/>
          </a:prstGeom>
        </p:spPr>
      </p:pic>
    </p:spTree>
    <p:extLst>
      <p:ext uri="{BB962C8B-B14F-4D97-AF65-F5344CB8AC3E}">
        <p14:creationId xmlns:p14="http://schemas.microsoft.com/office/powerpoint/2010/main" val="288132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Importance of Attending Homeroom</a:t>
            </a:r>
          </a:p>
        </p:txBody>
      </p:sp>
      <p:sp>
        <p:nvSpPr>
          <p:cNvPr id="3" name="Content Placeholder 2"/>
          <p:cNvSpPr>
            <a:spLocks noGrp="1"/>
          </p:cNvSpPr>
          <p:nvPr>
            <p:ph idx="1"/>
          </p:nvPr>
        </p:nvSpPr>
        <p:spPr>
          <a:xfrm>
            <a:off x="1066800" y="2014194"/>
            <a:ext cx="10058400" cy="4020846"/>
          </a:xfrm>
        </p:spPr>
        <p:txBody>
          <a:bodyPr>
            <a:noAutofit/>
          </a:bodyPr>
          <a:lstStyle/>
          <a:p>
            <a:r>
              <a:rPr lang="en-US" sz="2400" dirty="0"/>
              <a:t>Important information is passed out or delivered during homeroom.</a:t>
            </a:r>
          </a:p>
          <a:p>
            <a:r>
              <a:rPr lang="en-US" sz="2400" dirty="0"/>
              <a:t>Worthwhile activities and lessons are completed during homeroom. </a:t>
            </a:r>
          </a:p>
          <a:p>
            <a:r>
              <a:rPr lang="en-US" sz="2400" dirty="0"/>
              <a:t>Homeroom in 8</a:t>
            </a:r>
            <a:r>
              <a:rPr lang="en-US" sz="2400" baseline="30000" dirty="0"/>
              <a:t>th</a:t>
            </a:r>
            <a:r>
              <a:rPr lang="en-US" sz="2400" dirty="0"/>
              <a:t> grade is how we determine our Academy Houses. </a:t>
            </a:r>
          </a:p>
          <a:p>
            <a:r>
              <a:rPr lang="en-US" sz="2400" dirty="0"/>
              <a:t>Houses are as follows: </a:t>
            </a:r>
          </a:p>
          <a:p>
            <a:pPr lvl="1"/>
            <a:r>
              <a:rPr lang="en-US" sz="2000" dirty="0" err="1"/>
              <a:t>Fidem</a:t>
            </a:r>
            <a:r>
              <a:rPr lang="en-US" sz="2000" dirty="0"/>
              <a:t>: Braddock, Salvatore, Cambre, Carter</a:t>
            </a:r>
          </a:p>
          <a:p>
            <a:pPr lvl="1"/>
            <a:r>
              <a:rPr lang="en-US" sz="2000" dirty="0" err="1"/>
              <a:t>Tharros</a:t>
            </a:r>
            <a:r>
              <a:rPr lang="en-US" sz="2000" dirty="0"/>
              <a:t>: Noto, Garrett, Erxleben, </a:t>
            </a:r>
            <a:r>
              <a:rPr lang="en-US" sz="2000" dirty="0" err="1"/>
              <a:t>LeMieux</a:t>
            </a:r>
            <a:endParaRPr lang="en-US" sz="2000" dirty="0"/>
          </a:p>
          <a:p>
            <a:pPr lvl="1"/>
            <a:r>
              <a:rPr lang="en-US" sz="2000" dirty="0"/>
              <a:t>Amistad: Ruiz, McCaulley, </a:t>
            </a:r>
            <a:r>
              <a:rPr lang="en-US" sz="2000" dirty="0" err="1"/>
              <a:t>Plantenys</a:t>
            </a:r>
            <a:r>
              <a:rPr lang="en-US" sz="2000" dirty="0"/>
              <a:t>, Lee</a:t>
            </a:r>
          </a:p>
          <a:p>
            <a:pPr lvl="1"/>
            <a:r>
              <a:rPr lang="en-US" sz="2000" dirty="0" err="1"/>
              <a:t>Hekima</a:t>
            </a:r>
            <a:r>
              <a:rPr lang="en-US" sz="2000" dirty="0"/>
              <a:t>: Davidson, Thomas, Brooks, Nelms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823467">
            <a:off x="9735238" y="589615"/>
            <a:ext cx="1739838" cy="1778748"/>
          </a:xfrm>
          <a:prstGeom prst="rect">
            <a:avLst/>
          </a:prstGeom>
        </p:spPr>
      </p:pic>
    </p:spTree>
    <p:extLst>
      <p:ext uri="{BB962C8B-B14F-4D97-AF65-F5344CB8AC3E}">
        <p14:creationId xmlns:p14="http://schemas.microsoft.com/office/powerpoint/2010/main" val="1137163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Locker Breaks</a:t>
            </a:r>
          </a:p>
        </p:txBody>
      </p:sp>
      <p:sp>
        <p:nvSpPr>
          <p:cNvPr id="3" name="Content Placeholder 2"/>
          <p:cNvSpPr>
            <a:spLocks noGrp="1"/>
          </p:cNvSpPr>
          <p:nvPr>
            <p:ph idx="1"/>
          </p:nvPr>
        </p:nvSpPr>
        <p:spPr/>
        <p:txBody>
          <a:bodyPr>
            <a:normAutofit/>
          </a:bodyPr>
          <a:lstStyle/>
          <a:p>
            <a:r>
              <a:rPr lang="en-US" sz="2400" dirty="0"/>
              <a:t>Students can determine when to go to their lockers, provided they arrive to class on time. </a:t>
            </a:r>
          </a:p>
          <a:p>
            <a:r>
              <a:rPr lang="en-US" sz="2400" dirty="0"/>
              <a:t>They do need to get their backpacks before 8</a:t>
            </a:r>
            <a:r>
              <a:rPr lang="en-US" sz="2400" baseline="30000" dirty="0"/>
              <a:t>th</a:t>
            </a:r>
            <a:r>
              <a:rPr lang="en-US" sz="2400" dirty="0"/>
              <a:t> period, though.</a:t>
            </a:r>
          </a:p>
          <a:p>
            <a:r>
              <a:rPr lang="en-US" sz="2400" dirty="0"/>
              <a:t>They are NOT to go to their locker between lunch and homeroom.</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2465" y="4085174"/>
            <a:ext cx="3183881" cy="2537155"/>
          </a:xfrm>
          <a:prstGeom prst="rect">
            <a:avLst/>
          </a:prstGeom>
        </p:spPr>
      </p:pic>
    </p:spTree>
    <p:extLst>
      <p:ext uri="{BB962C8B-B14F-4D97-AF65-F5344CB8AC3E}">
        <p14:creationId xmlns:p14="http://schemas.microsoft.com/office/powerpoint/2010/main" val="308344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 Office Whiteboard Policy</a:t>
            </a:r>
          </a:p>
        </p:txBody>
      </p:sp>
      <p:sp>
        <p:nvSpPr>
          <p:cNvPr id="3" name="Content Placeholder 2"/>
          <p:cNvSpPr>
            <a:spLocks noGrp="1"/>
          </p:cNvSpPr>
          <p:nvPr>
            <p:ph idx="1"/>
          </p:nvPr>
        </p:nvSpPr>
        <p:spPr/>
        <p:txBody>
          <a:bodyPr/>
          <a:lstStyle/>
          <a:p>
            <a:r>
              <a:rPr lang="en-US" sz="2400" dirty="0"/>
              <a:t>When you drop something off to the front office for student pickup, the student’s name is put on the whiteboard outside of the cafeteria. </a:t>
            </a:r>
          </a:p>
          <a:p>
            <a:r>
              <a:rPr lang="en-US" sz="2400" dirty="0"/>
              <a:t>Students should check that to know if something is in the office for them. </a:t>
            </a:r>
          </a:p>
          <a:p>
            <a:pPr marL="0" indent="0">
              <a:buNone/>
            </a:pPr>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9078" y="4234099"/>
            <a:ext cx="3437485" cy="2097987"/>
          </a:xfrm>
          <a:prstGeom prst="rect">
            <a:avLst/>
          </a:prstGeom>
        </p:spPr>
      </p:pic>
    </p:spTree>
    <p:extLst>
      <p:ext uri="{BB962C8B-B14F-4D97-AF65-F5344CB8AC3E}">
        <p14:creationId xmlns:p14="http://schemas.microsoft.com/office/powerpoint/2010/main" val="1211827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Arrival Policies</a:t>
            </a:r>
          </a:p>
        </p:txBody>
      </p:sp>
      <p:sp>
        <p:nvSpPr>
          <p:cNvPr id="3" name="Content Placeholder 2"/>
          <p:cNvSpPr>
            <a:spLocks noGrp="1"/>
          </p:cNvSpPr>
          <p:nvPr>
            <p:ph idx="1"/>
          </p:nvPr>
        </p:nvSpPr>
        <p:spPr>
          <a:xfrm>
            <a:off x="1066799" y="1790163"/>
            <a:ext cx="10279487" cy="4244877"/>
          </a:xfrm>
        </p:spPr>
        <p:txBody>
          <a:bodyPr>
            <a:noAutofit/>
          </a:bodyPr>
          <a:lstStyle/>
          <a:p>
            <a:r>
              <a:rPr lang="en-US" b="1" dirty="0"/>
              <a:t>8</a:t>
            </a:r>
            <a:r>
              <a:rPr lang="en-US" b="1" baseline="30000" dirty="0"/>
              <a:t>th</a:t>
            </a:r>
            <a:r>
              <a:rPr lang="en-US" dirty="0"/>
              <a:t> grade students should report to the </a:t>
            </a:r>
            <a:r>
              <a:rPr lang="en-US" b="1" dirty="0"/>
              <a:t>gym</a:t>
            </a:r>
            <a:r>
              <a:rPr lang="en-US" dirty="0"/>
              <a:t> if they arrive any time prior to </a:t>
            </a:r>
            <a:r>
              <a:rPr lang="en-US" b="1" dirty="0"/>
              <a:t>8:45</a:t>
            </a:r>
            <a:r>
              <a:rPr lang="en-US" dirty="0"/>
              <a:t>. At no point should a student be in the halls or outside a teacher’s classroom door in anticipation of attending any help session.  </a:t>
            </a:r>
          </a:p>
          <a:p>
            <a:pPr lvl="0"/>
            <a:r>
              <a:rPr lang="en-US" dirty="0"/>
              <a:t>Additional morning help sessions outside of these specified days listed below will require the teacher to issue a signed pass that must be presented to cafeteria/gym “holding time” monitors in order for any student to attend these sessions.</a:t>
            </a:r>
          </a:p>
          <a:p>
            <a:r>
              <a:rPr lang="en-US" b="1" dirty="0"/>
              <a:t>Morning Help Sessions Schedule: On these specified days, students may report directly to the appropriate classroom in order to attend an official help session for the below mentioned content-areas. </a:t>
            </a:r>
            <a:endParaRPr lang="en-US" dirty="0"/>
          </a:p>
          <a:p>
            <a:pPr lvl="1"/>
            <a:r>
              <a:rPr lang="en-US" sz="1800" b="1" dirty="0"/>
              <a:t>Monday:</a:t>
            </a:r>
            <a:r>
              <a:rPr lang="en-US" sz="1800" dirty="0"/>
              <a:t> Social Studies</a:t>
            </a:r>
          </a:p>
          <a:p>
            <a:pPr lvl="1"/>
            <a:r>
              <a:rPr lang="en-US" sz="1800" b="1" dirty="0"/>
              <a:t>Tuesday:</a:t>
            </a:r>
            <a:r>
              <a:rPr lang="en-US" sz="1800" dirty="0"/>
              <a:t> Language Arts </a:t>
            </a:r>
          </a:p>
          <a:p>
            <a:pPr lvl="1"/>
            <a:r>
              <a:rPr lang="en-US" sz="1800" b="1" dirty="0"/>
              <a:t>Wednesday:</a:t>
            </a:r>
            <a:r>
              <a:rPr lang="en-US" sz="1800" dirty="0"/>
              <a:t> Reading and World Language </a:t>
            </a:r>
          </a:p>
          <a:p>
            <a:pPr lvl="1"/>
            <a:r>
              <a:rPr lang="en-US" sz="1800" b="1" dirty="0"/>
              <a:t>Thursday:</a:t>
            </a:r>
            <a:r>
              <a:rPr lang="en-US" sz="1800" dirty="0"/>
              <a:t> Math </a:t>
            </a:r>
          </a:p>
          <a:p>
            <a:pPr lvl="1"/>
            <a:r>
              <a:rPr lang="en-US" sz="1800" b="1" dirty="0"/>
              <a:t>Friday:</a:t>
            </a:r>
            <a:r>
              <a:rPr lang="en-US" sz="1800" dirty="0"/>
              <a:t> Science </a:t>
            </a:r>
          </a:p>
          <a:p>
            <a:r>
              <a:rPr lang="en-US" sz="800"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4286" y="4681469"/>
            <a:ext cx="3430151" cy="1600737"/>
          </a:xfrm>
          <a:prstGeom prst="rect">
            <a:avLst/>
          </a:prstGeom>
        </p:spPr>
      </p:pic>
    </p:spTree>
    <p:extLst>
      <p:ext uri="{BB962C8B-B14F-4D97-AF65-F5344CB8AC3E}">
        <p14:creationId xmlns:p14="http://schemas.microsoft.com/office/powerpoint/2010/main" val="412587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Dismissal Policies</a:t>
            </a:r>
          </a:p>
        </p:txBody>
      </p:sp>
      <p:sp>
        <p:nvSpPr>
          <p:cNvPr id="3" name="Content Placeholder 2"/>
          <p:cNvSpPr>
            <a:spLocks noGrp="1"/>
          </p:cNvSpPr>
          <p:nvPr>
            <p:ph idx="1"/>
          </p:nvPr>
        </p:nvSpPr>
        <p:spPr>
          <a:xfrm>
            <a:off x="673994" y="1801461"/>
            <a:ext cx="10058400" cy="4872715"/>
          </a:xfrm>
        </p:spPr>
        <p:txBody>
          <a:bodyPr>
            <a:noAutofit/>
          </a:bodyPr>
          <a:lstStyle/>
          <a:p>
            <a:r>
              <a:rPr lang="en-US" sz="2400" dirty="0"/>
              <a:t>The front office announces which groups of students are dismissed in which order. </a:t>
            </a:r>
          </a:p>
          <a:p>
            <a:r>
              <a:rPr lang="en-US" sz="2400" dirty="0"/>
              <a:t>Students are to remain in their 8</a:t>
            </a:r>
            <a:r>
              <a:rPr lang="en-US" sz="2400" baseline="30000" dirty="0"/>
              <a:t>th</a:t>
            </a:r>
            <a:r>
              <a:rPr lang="en-US" sz="2400" dirty="0"/>
              <a:t> period classroom until they are dismissed. </a:t>
            </a:r>
          </a:p>
          <a:p>
            <a:r>
              <a:rPr lang="en-US" sz="2400" dirty="0"/>
              <a:t>Most of the time:  </a:t>
            </a:r>
          </a:p>
          <a:p>
            <a:pPr lvl="1"/>
            <a:r>
              <a:rPr lang="en-US" sz="2400" dirty="0"/>
              <a:t>Carpool, walkers, and back gate are dismissed first. </a:t>
            </a:r>
          </a:p>
          <a:p>
            <a:pPr lvl="1"/>
            <a:r>
              <a:rPr lang="en-US" sz="2400" dirty="0"/>
              <a:t>Then we usually have one load of buses. </a:t>
            </a:r>
          </a:p>
          <a:p>
            <a:pPr lvl="2"/>
            <a:r>
              <a:rPr lang="en-US" sz="2000" dirty="0"/>
              <a:t>Any changes in bus numbers or late buses are both announced and written down on classroom boards.  Students are asked to listen carefully everyday because buses may change from day to day.  On most occasions that a student misses the bus, the cause is not listening intently.</a:t>
            </a:r>
            <a:r>
              <a:rPr lang="en-US" sz="2400" dirty="0"/>
              <a:t>  </a:t>
            </a:r>
          </a:p>
          <a:p>
            <a:pPr lvl="2"/>
            <a:endParaRPr lang="en-US" sz="2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6094" y="528096"/>
            <a:ext cx="1752600" cy="2286000"/>
          </a:xfrm>
          <a:prstGeom prst="rect">
            <a:avLst/>
          </a:prstGeom>
        </p:spPr>
      </p:pic>
    </p:spTree>
    <p:extLst>
      <p:ext uri="{BB962C8B-B14F-4D97-AF65-F5344CB8AC3E}">
        <p14:creationId xmlns:p14="http://schemas.microsoft.com/office/powerpoint/2010/main" val="414564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Dismissal Policies, </a:t>
            </a:r>
            <a:r>
              <a:rPr lang="en-US" dirty="0" err="1"/>
              <a:t>cntd</a:t>
            </a:r>
            <a:r>
              <a:rPr lang="en-US" dirty="0"/>
              <a:t>.</a:t>
            </a:r>
          </a:p>
        </p:txBody>
      </p:sp>
      <p:sp>
        <p:nvSpPr>
          <p:cNvPr id="3" name="Content Placeholder 2"/>
          <p:cNvSpPr>
            <a:spLocks noGrp="1"/>
          </p:cNvSpPr>
          <p:nvPr>
            <p:ph idx="1"/>
          </p:nvPr>
        </p:nvSpPr>
        <p:spPr/>
        <p:txBody>
          <a:bodyPr/>
          <a:lstStyle/>
          <a:p>
            <a:r>
              <a:rPr lang="en-US" b="1" i="1" dirty="0"/>
              <a:t>Only under circumstances of a need for child care can a student ride a different bus.  </a:t>
            </a:r>
            <a:r>
              <a:rPr lang="en-US" dirty="0"/>
              <a:t>Given that circumstance only, a parent must send a note to school with the student and include the following information: name of student, reason for bus change, bus number, destination address, destination phone number, parent signature, and parent contact phone number.  This parent note must be submitted to the front office for approval or a student will not be allowed to alter their transportation.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5322" y="4082660"/>
            <a:ext cx="2437602" cy="2569277"/>
          </a:xfrm>
          <a:prstGeom prst="rect">
            <a:avLst/>
          </a:prstGeom>
        </p:spPr>
      </p:pic>
    </p:spTree>
    <p:extLst>
      <p:ext uri="{BB962C8B-B14F-4D97-AF65-F5344CB8AC3E}">
        <p14:creationId xmlns:p14="http://schemas.microsoft.com/office/powerpoint/2010/main" val="93804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Pre-planned Early Check-Outs</a:t>
            </a:r>
          </a:p>
        </p:txBody>
      </p:sp>
      <p:sp>
        <p:nvSpPr>
          <p:cNvPr id="3" name="Content Placeholder 2"/>
          <p:cNvSpPr>
            <a:spLocks noGrp="1"/>
          </p:cNvSpPr>
          <p:nvPr>
            <p:ph idx="1"/>
          </p:nvPr>
        </p:nvSpPr>
        <p:spPr/>
        <p:txBody>
          <a:bodyPr>
            <a:normAutofit fontScale="92500" lnSpcReduction="10000"/>
          </a:bodyPr>
          <a:lstStyle/>
          <a:p>
            <a:r>
              <a:rPr lang="en-US" dirty="0"/>
              <a:t>Write a note outlining the following –</a:t>
            </a:r>
            <a:r>
              <a:rPr lang="en-US" u="sng" dirty="0"/>
              <a:t>who (full name please) </a:t>
            </a:r>
            <a:r>
              <a:rPr lang="en-US" dirty="0"/>
              <a:t>you are checking out, </a:t>
            </a:r>
            <a:r>
              <a:rPr lang="en-US" u="sng" dirty="0"/>
              <a:t>why</a:t>
            </a:r>
            <a:r>
              <a:rPr lang="en-US" dirty="0"/>
              <a:t> you are checking out, </a:t>
            </a:r>
            <a:r>
              <a:rPr lang="en-US" u="sng" dirty="0"/>
              <a:t>date and time</a:t>
            </a:r>
            <a:r>
              <a:rPr lang="en-US" dirty="0"/>
              <a:t> you are checking out, then sign and give a contact number.  Please write legibly.  Also, please note that the latest a student should check out is 3:30 pm.  This avoids conflict with buses and car pool drivers arriving for dismissal.</a:t>
            </a:r>
            <a:br>
              <a:rPr lang="en-US" dirty="0"/>
            </a:br>
            <a:endParaRPr lang="en-US" dirty="0"/>
          </a:p>
          <a:p>
            <a:r>
              <a:rPr lang="en-US" dirty="0"/>
              <a:t>Your student should bring this note to the front office on the day of the pre-planned early dismissal.  The note will be approved and will then serve as a pass out of class at the noted time.  Your student is then instructed to report to the front office at your stated time so be sure this accurately represents when you want them to be at the front office.</a:t>
            </a:r>
            <a:br>
              <a:rPr lang="en-US" dirty="0"/>
            </a:br>
            <a:endParaRPr lang="en-US" dirty="0"/>
          </a:p>
          <a:p>
            <a:r>
              <a:rPr lang="en-US" dirty="0"/>
              <a:t> Check out (and in) requires that you enter the school front office and your student exit or enter with you.</a:t>
            </a:r>
            <a:br>
              <a:rPr lang="en-US" dirty="0"/>
            </a:br>
            <a:endParaRPr lang="en-US" dirty="0"/>
          </a:p>
          <a:p>
            <a:r>
              <a:rPr lang="en-US" dirty="0"/>
              <a:t>When you arrive, you will sign your student out in the log and they will have reported to the front office as instructed.</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97030">
            <a:off x="10375039" y="644244"/>
            <a:ext cx="1148309" cy="1148309"/>
          </a:xfrm>
          <a:prstGeom prst="rect">
            <a:avLst/>
          </a:prstGeom>
        </p:spPr>
      </p:pic>
    </p:spTree>
    <p:extLst>
      <p:ext uri="{BB962C8B-B14F-4D97-AF65-F5344CB8AC3E}">
        <p14:creationId xmlns:p14="http://schemas.microsoft.com/office/powerpoint/2010/main" val="2863895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60</TotalTime>
  <Words>417</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Savon</vt:lpstr>
      <vt:lpstr>8th Grade Homeroom</vt:lpstr>
      <vt:lpstr>Homeroom Weekly Schedule</vt:lpstr>
      <vt:lpstr>The Importance of Attending Homeroom</vt:lpstr>
      <vt:lpstr>Locker Breaks</vt:lpstr>
      <vt:lpstr>Front Office Whiteboard Policy</vt:lpstr>
      <vt:lpstr>Student Arrival Policies</vt:lpstr>
      <vt:lpstr>Student Dismissal Policies</vt:lpstr>
      <vt:lpstr>Student Dismissal Policies, cntd.</vt:lpstr>
      <vt:lpstr>Pre-planned Early Check-Outs</vt:lpstr>
    </vt:vector>
  </TitlesOfParts>
  <Company>Fulton County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Grade Homeroom</dc:title>
  <dc:creator>Salvatore, Rebecca</dc:creator>
  <cp:lastModifiedBy>Salvatore, Rebecca</cp:lastModifiedBy>
  <cp:revision>8</cp:revision>
  <dcterms:created xsi:type="dcterms:W3CDTF">2017-09-13T19:22:17Z</dcterms:created>
  <dcterms:modified xsi:type="dcterms:W3CDTF">2018-08-09T01:14:38Z</dcterms:modified>
</cp:coreProperties>
</file>