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7" r:id="rId2"/>
    <p:sldId id="258" r:id="rId3"/>
    <p:sldId id="271" r:id="rId4"/>
    <p:sldId id="259" r:id="rId5"/>
    <p:sldId id="260" r:id="rId6"/>
    <p:sldId id="267" r:id="rId7"/>
    <p:sldId id="270" r:id="rId8"/>
    <p:sldId id="26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9BB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91F8-6DD9-414F-8971-B7FB8A514F0F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CD7A-5C07-46BA-B8EF-A5025BD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2A2D6-25AA-48B5-91BB-F6105D60BA76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F252E-EDAF-4A9D-9050-08FE8364A8AF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0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2865F-7F9A-4193-B66C-DE93C76D00C8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593D3-55AB-464D-A47E-B167DF883C4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8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7A58E-B5CB-484E-B3A3-C15C14C2E76D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49260-5111-4C03-9105-16737041BC3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06341C-6F4D-4AC9-B459-31A0B503E9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2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3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1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7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351-D2C9-41FF-85D1-123A119A66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7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D425-5762-4718-9ED8-01876000ED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89BD-972A-41BA-A43F-6CB1A82555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041-0711-43AB-855D-F90198811FE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BD4-9D26-4B63-9EDF-30BFBC8A23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0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D55B-CB0F-44CA-B85F-8106D39CAD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1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6E15-DAE6-4B2C-93C4-0216E8E3155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0C62-4E90-43F9-B6C3-FFB6101DDE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2016-C42E-4614-9486-DAB1E38BB95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3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2313-294F-4FDA-8C82-87BF2DFAAA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3CD2DE-35BD-49FA-B7BD-222FD89661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udent.pbisrewards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6400800" cy="2273300"/>
          </a:xfrm>
        </p:spPr>
        <p:txBody>
          <a:bodyPr/>
          <a:lstStyle/>
          <a:p>
            <a:r>
              <a:rPr lang="en-US" sz="5400" b="1" dirty="0">
                <a:solidFill>
                  <a:srgbClr val="0070C0"/>
                </a:solidFill>
                <a:latin typeface="Curlz MT" pitchFamily="82" charset="0"/>
              </a:rPr>
              <a:t>CURRICULUM NIGHT</a:t>
            </a:r>
            <a:br>
              <a:rPr lang="en-US" b="1" dirty="0">
                <a:solidFill>
                  <a:srgbClr val="0070C0"/>
                </a:solidFill>
                <a:latin typeface="Curlz MT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Curlz MT" pitchFamily="82" charset="0"/>
              </a:rPr>
              <a:t>September 6, 2018</a:t>
            </a:r>
            <a:endParaRPr lang="en-US" sz="3600" b="1" dirty="0">
              <a:solidFill>
                <a:srgbClr val="0070C0"/>
              </a:solidFill>
              <a:latin typeface="Curlz MT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5237" y="3644899"/>
            <a:ext cx="7515531" cy="147222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7000" b="1" dirty="0">
                <a:solidFill>
                  <a:schemeClr val="folHlink"/>
                </a:solidFill>
                <a:latin typeface="Bradley Hand ITC" panose="03070402050302030203" pitchFamily="66" charset="0"/>
              </a:rPr>
              <a:t>Mrs. Erxleben</a:t>
            </a:r>
          </a:p>
          <a:p>
            <a:pPr>
              <a:lnSpc>
                <a:spcPct val="90000"/>
              </a:lnSpc>
            </a:pPr>
            <a:r>
              <a:rPr lang="en-US" sz="7000" b="1" dirty="0">
                <a:solidFill>
                  <a:schemeClr val="folHlink"/>
                </a:solidFill>
                <a:latin typeface="Bradley Hand ITC" panose="03070402050302030203" pitchFamily="66" charset="0"/>
              </a:rPr>
              <a:t>Algebra 1</a:t>
            </a:r>
          </a:p>
          <a:p>
            <a:pPr>
              <a:lnSpc>
                <a:spcPct val="90000"/>
              </a:lnSpc>
            </a:pPr>
            <a:r>
              <a:rPr lang="en-US" sz="7000" b="1" dirty="0">
                <a:solidFill>
                  <a:schemeClr val="folHlink"/>
                </a:solidFill>
                <a:latin typeface="Bradley Hand ITC" panose="03070402050302030203" pitchFamily="66" charset="0"/>
              </a:rPr>
              <a:t>Accelerated Algebra 1/Geometry 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folHlink"/>
              </a:solidFill>
              <a:latin typeface="Elephant" pitchFamily="18" charset="0"/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folHlink"/>
              </a:solidFill>
              <a:latin typeface="Elephant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folHlink"/>
              </a:solidFill>
              <a:latin typeface="Elephant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97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0070C0"/>
                </a:solidFill>
                <a:latin typeface="Curlz MT" panose="04040404050702020202" pitchFamily="82" charset="0"/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28" y="2557463"/>
            <a:ext cx="4956743" cy="3317875"/>
          </a:xfrm>
        </p:spPr>
      </p:pic>
    </p:spTree>
    <p:extLst>
      <p:ext uri="{BB962C8B-B14F-4D97-AF65-F5344CB8AC3E}">
        <p14:creationId xmlns:p14="http://schemas.microsoft.com/office/powerpoint/2010/main" val="23016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90%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Teacher 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2557462"/>
            <a:ext cx="4762498" cy="3317875"/>
          </a:xfrm>
        </p:spPr>
      </p:pic>
    </p:spTree>
    <p:extLst>
      <p:ext uri="{BB962C8B-B14F-4D97-AF65-F5344CB8AC3E}">
        <p14:creationId xmlns:p14="http://schemas.microsoft.com/office/powerpoint/2010/main" val="3273354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3022C-138A-4359-AA7F-1FD17D158CEB}"/>
              </a:ext>
            </a:extLst>
          </p:cNvPr>
          <p:cNvSpPr/>
          <p:nvPr/>
        </p:nvSpPr>
        <p:spPr>
          <a:xfrm>
            <a:off x="3163731" y="0"/>
            <a:ext cx="689272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>
              <a:latin typeface="Corbel" panose="020B0503020204020204" pitchFamily="34" charset="0"/>
            </a:endParaRPr>
          </a:p>
          <a:p>
            <a:pPr algn="ctr"/>
            <a:endParaRPr lang="en-US" sz="800" dirty="0">
              <a:latin typeface="Corbel" panose="020B0503020204020204" pitchFamily="34" charset="0"/>
            </a:endParaRPr>
          </a:p>
          <a:p>
            <a:pPr algn="ctr"/>
            <a:r>
              <a:rPr lang="en-US" sz="2800" b="1" dirty="0">
                <a:latin typeface="Corbel" panose="020B0503020204020204" pitchFamily="34" charset="0"/>
              </a:rPr>
              <a:t>Positive Behavior Interventions &amp; Supports </a:t>
            </a:r>
          </a:p>
          <a:p>
            <a:pPr algn="ctr"/>
            <a:r>
              <a:rPr lang="en-US" sz="2800" b="1" dirty="0">
                <a:latin typeface="Corbel" panose="020B0503020204020204" pitchFamily="34" charset="0"/>
              </a:rPr>
              <a:t>(PBIS)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EB2CD-A3D9-4666-A6A6-6F4BB65E5AAA}"/>
              </a:ext>
            </a:extLst>
          </p:cNvPr>
          <p:cNvSpPr/>
          <p:nvPr/>
        </p:nvSpPr>
        <p:spPr>
          <a:xfrm>
            <a:off x="2615202" y="1512231"/>
            <a:ext cx="872833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rbel" panose="020B0503020204020204" pitchFamily="34" charset="0"/>
              </a:rPr>
              <a:t>The 3 </a:t>
            </a:r>
            <a:r>
              <a:rPr lang="en-US" u="sng" dirty="0" err="1">
                <a:latin typeface="Corbel" panose="020B0503020204020204" pitchFamily="34" charset="0"/>
              </a:rPr>
              <a:t>Bs</a:t>
            </a:r>
            <a:r>
              <a:rPr lang="en-US" u="sng" dirty="0">
                <a:latin typeface="Corbel" panose="020B0503020204020204" pitchFamily="34" charset="0"/>
              </a:rPr>
              <a:t>: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b="1" dirty="0">
                <a:latin typeface="Corbel" panose="020B0503020204020204" pitchFamily="34" charset="0"/>
              </a:rPr>
              <a:t>Be Prepared, Be Engaged, &amp; Be Respectful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rbel" panose="020B0503020204020204" pitchFamily="34" charset="0"/>
              </a:rPr>
              <a:t>Students can earn up to 5 points in each class period for meeting the “3 </a:t>
            </a:r>
            <a:r>
              <a:rPr lang="en-US" dirty="0" err="1">
                <a:latin typeface="Corbel" panose="020B0503020204020204" pitchFamily="34" charset="0"/>
              </a:rPr>
              <a:t>Bs</a:t>
            </a:r>
            <a:r>
              <a:rPr lang="en-US" dirty="0">
                <a:latin typeface="Corbel" panose="020B0503020204020204" pitchFamily="34" charset="0"/>
              </a:rPr>
              <a:t>” expectations. Students can use their points throughout the school year to participate in rewards and purchase items for the PBIS School Store. </a:t>
            </a:r>
          </a:p>
          <a:p>
            <a:endParaRPr lang="en-US" sz="700" dirty="0">
              <a:latin typeface="Corbel" panose="020B0503020204020204" pitchFamily="34" charset="0"/>
            </a:endParaRPr>
          </a:p>
          <a:p>
            <a:pPr lvl="4"/>
            <a:r>
              <a:rPr lang="en-US" dirty="0">
                <a:latin typeface="Corbel" panose="020B0503020204020204" pitchFamily="34" charset="0"/>
              </a:rPr>
              <a:t>	-Be Prepared- on time (1 point)</a:t>
            </a:r>
          </a:p>
          <a:p>
            <a:pPr lvl="4"/>
            <a:r>
              <a:rPr lang="en-US" dirty="0">
                <a:latin typeface="Corbel" panose="020B0503020204020204" pitchFamily="34" charset="0"/>
              </a:rPr>
              <a:t>	-Be Prepared- have materials (1 point)</a:t>
            </a:r>
          </a:p>
          <a:p>
            <a:pPr lvl="4"/>
            <a:endParaRPr lang="en-US" sz="900" dirty="0">
              <a:latin typeface="Corbel" panose="020B0503020204020204" pitchFamily="34" charset="0"/>
            </a:endParaRPr>
          </a:p>
          <a:p>
            <a:pPr lvl="4"/>
            <a:r>
              <a:rPr lang="en-US" dirty="0">
                <a:latin typeface="Corbel" panose="020B0503020204020204" pitchFamily="34" charset="0"/>
              </a:rPr>
              <a:t>	-Be Engaged- on task (1 point)</a:t>
            </a:r>
          </a:p>
          <a:p>
            <a:pPr lvl="4"/>
            <a:r>
              <a:rPr lang="en-US" dirty="0">
                <a:latin typeface="Corbel" panose="020B0503020204020204" pitchFamily="34" charset="0"/>
              </a:rPr>
              <a:t>	-Be Engaged-appropriate technology use (1 point)</a:t>
            </a:r>
          </a:p>
          <a:p>
            <a:pPr lvl="4"/>
            <a:endParaRPr lang="en-US" sz="900" dirty="0">
              <a:latin typeface="Corbel" panose="020B0503020204020204" pitchFamily="34" charset="0"/>
            </a:endParaRPr>
          </a:p>
          <a:p>
            <a:pPr lvl="4"/>
            <a:r>
              <a:rPr lang="en-US" dirty="0">
                <a:latin typeface="Corbel" panose="020B0503020204020204" pitchFamily="34" charset="0"/>
              </a:rPr>
              <a:t>	-Be Respectful- on task (1 point)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rbel" panose="020B0503020204020204" pitchFamily="34" charset="0"/>
              </a:rPr>
              <a:t>Students can check their points at </a:t>
            </a:r>
            <a:r>
              <a:rPr lang="en-US" dirty="0">
                <a:latin typeface="Corbel" panose="020B0503020204020204" pitchFamily="34" charset="0"/>
                <a:hlinkClick r:id="rId2"/>
              </a:rPr>
              <a:t>www.student.pbisrewards.com</a:t>
            </a:r>
            <a:endParaRPr lang="en-US" dirty="0">
              <a:latin typeface="Corbel" panose="020B0503020204020204" pitchFamily="34" charset="0"/>
            </a:endParaRPr>
          </a:p>
          <a:p>
            <a:pPr indent="287338"/>
            <a:r>
              <a:rPr lang="en-US" dirty="0">
                <a:latin typeface="Corbel" panose="020B0503020204020204" pitchFamily="34" charset="0"/>
              </a:rPr>
              <a:t>Parents can check students’ points using the PBIS Rewards app (Apple and Android)</a:t>
            </a:r>
          </a:p>
          <a:p>
            <a:pPr indent="287338"/>
            <a:endParaRPr lang="en-US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rbel" panose="020B0503020204020204" pitchFamily="34" charset="0"/>
              </a:rPr>
              <a:t>One-on-one conferences with Homeroom Teachers weekly/biweekly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4" name="Picture 4" descr="https://yt3.ggpht.com/-ucAm-7a_Vv0/AAAAAAAAAAI/AAAAAAAAAAA/cXJgunuWSf0/s288-mo-c-c0xffffffff-rj-k-no/photo.jpg">
            <a:extLst>
              <a:ext uri="{FF2B5EF4-FFF2-40B4-BE49-F238E27FC236}">
                <a16:creationId xmlns:a16="http://schemas.microsoft.com/office/drawing/2014/main" id="{A5CFE1C4-E3B0-4C2F-A826-10A5B5FE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8" y="487461"/>
            <a:ext cx="1765017" cy="17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3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Daily 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Warmup</a:t>
            </a: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 – </a:t>
            </a:r>
            <a:r>
              <a:rPr lang="en-US" sz="2800" dirty="0">
                <a:solidFill>
                  <a:srgbClr val="0070C0"/>
                </a:solidFill>
                <a:latin typeface="Bradley Hand ITC" panose="03070402050302030203" pitchFamily="66" charset="0"/>
              </a:rPr>
              <a:t>review of material taught in a previous lesson</a:t>
            </a:r>
          </a:p>
          <a:p>
            <a:r>
              <a:rPr lang="en-US" sz="28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Homework Questions </a:t>
            </a:r>
            <a:r>
              <a:rPr lang="en-US" sz="2800" dirty="0">
                <a:solidFill>
                  <a:srgbClr val="0070C0"/>
                </a:solidFill>
                <a:latin typeface="Bradley Hand ITC" panose="03070402050302030203" pitchFamily="66" charset="0"/>
              </a:rPr>
              <a:t>– students make appropriate corrections</a:t>
            </a:r>
          </a:p>
          <a:p>
            <a:r>
              <a:rPr lang="en-US" sz="28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New material (Georgia Standards of Excellence (GSE)) </a:t>
            </a: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– </a:t>
            </a:r>
            <a:r>
              <a:rPr lang="en-US" sz="2800" dirty="0">
                <a:solidFill>
                  <a:srgbClr val="0070C0"/>
                </a:solidFill>
                <a:latin typeface="Bradley Hand ITC" panose="03070402050302030203" pitchFamily="66" charset="0"/>
              </a:rPr>
              <a:t>direct instruction, independent/partner practice, collaborative activities, use of manipulatives &amp; technology</a:t>
            </a:r>
          </a:p>
          <a:p>
            <a:r>
              <a:rPr lang="en-US" sz="28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Summary</a:t>
            </a:r>
            <a:r>
              <a:rPr lang="en-US" sz="2800" dirty="0">
                <a:solidFill>
                  <a:srgbClr val="0070C0"/>
                </a:solidFill>
                <a:latin typeface="Bradley Hand ITC" panose="03070402050302030203" pitchFamily="66" charset="0"/>
              </a:rPr>
              <a:t> – students paraphrase process/steps, checks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132019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Homework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Extensions of the learning process</a:t>
            </a:r>
          </a:p>
          <a:p>
            <a:pPr lvl="1">
              <a:lnSpc>
                <a:spcPct val="80000"/>
              </a:lnSpc>
            </a:pP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Posted on teacher web site</a:t>
            </a:r>
          </a:p>
          <a:p>
            <a:pPr lvl="1">
              <a:lnSpc>
                <a:spcPct val="80000"/>
              </a:lnSpc>
            </a:pP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Assigned daily with few exceptions</a:t>
            </a:r>
          </a:p>
          <a:p>
            <a:pPr lvl="1">
              <a:lnSpc>
                <a:spcPct val="80000"/>
              </a:lnSpc>
            </a:pP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Checked for completion &amp; effort</a:t>
            </a:r>
          </a:p>
          <a:p>
            <a:pPr lvl="1">
              <a:lnSpc>
                <a:spcPct val="80000"/>
              </a:lnSpc>
            </a:pPr>
            <a:r>
              <a:rPr lang="en-US" sz="2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Struggles may occur – discussions take place the following day while we review the homework to ensure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7115530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9717"/>
            <a:ext cx="9601196" cy="130386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8</a:t>
            </a:r>
            <a:r>
              <a:rPr lang="en-US" sz="4800" b="1" baseline="30000" dirty="0">
                <a:solidFill>
                  <a:srgbClr val="0070C0"/>
                </a:solidFill>
                <a:latin typeface="Curlz MT" panose="04040404050702020202" pitchFamily="82" charset="0"/>
              </a:rPr>
              <a:t>th</a:t>
            </a:r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 Grade </a:t>
            </a:r>
            <a:r>
              <a:rPr lang="en-US" sz="4800" b="1" dirty="0" err="1">
                <a:solidFill>
                  <a:srgbClr val="0070C0"/>
                </a:solidFill>
                <a:latin typeface="Curlz MT" panose="04040404050702020202" pitchFamily="82" charset="0"/>
              </a:rPr>
              <a:t>Acc</a:t>
            </a:r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urlz MT" panose="04040404050702020202" pitchFamily="82" charset="0"/>
              </a:rPr>
              <a:t>Alg</a:t>
            </a:r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/</a:t>
            </a:r>
            <a:r>
              <a:rPr lang="en-US" sz="4800" b="1" dirty="0" err="1">
                <a:solidFill>
                  <a:srgbClr val="0070C0"/>
                </a:solidFill>
                <a:latin typeface="Curlz MT" panose="04040404050702020202" pitchFamily="82" charset="0"/>
              </a:rPr>
              <a:t>Geom</a:t>
            </a:r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 </a:t>
            </a:r>
            <a:b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</a:br>
            <a:r>
              <a:rPr lang="en-US" sz="4800" b="1" dirty="0">
                <a:solidFill>
                  <a:srgbClr val="0070C0"/>
                </a:solidFill>
                <a:latin typeface="Curlz MT" panose="04040404050702020202" pitchFamily="82" charset="0"/>
              </a:rPr>
              <a:t>GSE 9 Units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Relationships Between Quantities and Expressions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Reasoning with Linear Equations and Inequalities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Modeling and Analyzing Quadratic Functions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Modeling and Analyzing Exponential Functions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Comparing and Contrasting Functions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Describing Data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Transformations in the Coordinate Plane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Similarity, Congruence, and Proofs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Right Triangle Trigonometry</a:t>
            </a:r>
          </a:p>
        </p:txBody>
      </p:sp>
    </p:spTree>
    <p:extLst>
      <p:ext uri="{BB962C8B-B14F-4D97-AF65-F5344CB8AC3E}">
        <p14:creationId xmlns:p14="http://schemas.microsoft.com/office/powerpoint/2010/main" val="407842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GRADING SCALE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Test 45%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Quizzes 20%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Homework 15%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Final Exam 20%</a:t>
            </a:r>
          </a:p>
        </p:txBody>
      </p:sp>
    </p:spTree>
    <p:extLst>
      <p:ext uri="{BB962C8B-B14F-4D97-AF65-F5344CB8AC3E}">
        <p14:creationId xmlns:p14="http://schemas.microsoft.com/office/powerpoint/2010/main" val="201215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43" y="70338"/>
            <a:ext cx="8927555" cy="63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OTHER NOTES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Help sessions:  Thursdays at 8:00AM (or most mornings)</a:t>
            </a:r>
          </a:p>
          <a:p>
            <a:r>
              <a:rPr lang="en-US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Teacher web site: mathisfunwitherxleben.weebly.com         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Email: erxlebenm@fultonschools.org</a:t>
            </a:r>
          </a:p>
        </p:txBody>
      </p:sp>
    </p:spTree>
    <p:extLst>
      <p:ext uri="{BB962C8B-B14F-4D97-AF65-F5344CB8AC3E}">
        <p14:creationId xmlns:p14="http://schemas.microsoft.com/office/powerpoint/2010/main" val="263383150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18569</TotalTime>
  <Words>273</Words>
  <Application>Microsoft Office PowerPoint</Application>
  <PresentationFormat>Widescreen</PresentationFormat>
  <Paragraphs>65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Corbel</vt:lpstr>
      <vt:lpstr>Curlz MT</vt:lpstr>
      <vt:lpstr>Elephant</vt:lpstr>
      <vt:lpstr>Garamond</vt:lpstr>
      <vt:lpstr>Wingdings</vt:lpstr>
      <vt:lpstr>Organic</vt:lpstr>
      <vt:lpstr>CURRICULUM NIGHT September 6, 2018</vt:lpstr>
      <vt:lpstr>Teacher Introduction</vt:lpstr>
      <vt:lpstr>PowerPoint Presentation</vt:lpstr>
      <vt:lpstr>Daily Agenda</vt:lpstr>
      <vt:lpstr>Homework</vt:lpstr>
      <vt:lpstr>8th Grade Acc Alg/Geom  GSE 9 Units of Study</vt:lpstr>
      <vt:lpstr>GRADING SCALE</vt:lpstr>
      <vt:lpstr>PowerPoint Presentation</vt:lpstr>
      <vt:lpstr>OTHER NOTES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 September 1, 2016</dc:title>
  <dc:creator>Ess, Karla</dc:creator>
  <cp:lastModifiedBy>Erxleben, Michelle L</cp:lastModifiedBy>
  <cp:revision>21</cp:revision>
  <dcterms:created xsi:type="dcterms:W3CDTF">2016-08-28T23:58:38Z</dcterms:created>
  <dcterms:modified xsi:type="dcterms:W3CDTF">2018-09-05T15:49:05Z</dcterms:modified>
</cp:coreProperties>
</file>